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38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C56F4-BEFE-4D67-8A4A-CE2AAFF98CF9}" type="datetimeFigureOut">
              <a:rPr lang="ru-RU" smtClean="0"/>
              <a:t>24.11.2019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FE0DA-F058-47BE-8845-B058E8D877D4}" type="slidenum">
              <a:rPr lang="ru-RU" smtClean="0"/>
              <a:t>‹#›</a:t>
            </a:fld>
            <a:endParaRPr lang="ru-RU"/>
          </a:p>
        </p:txBody>
      </p:sp>
    </p:spTree>
    <p:extLst>
      <p:ext uri="{BB962C8B-B14F-4D97-AF65-F5344CB8AC3E}">
        <p14:creationId xmlns:p14="http://schemas.microsoft.com/office/powerpoint/2010/main" val="165145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BFE0DA-F058-47BE-8845-B058E8D877D4}" type="slidenum">
              <a:rPr lang="ru-RU" smtClean="0"/>
              <a:t>10</a:t>
            </a:fld>
            <a:endParaRPr lang="ru-RU"/>
          </a:p>
        </p:txBody>
      </p:sp>
    </p:spTree>
    <p:extLst>
      <p:ext uri="{BB962C8B-B14F-4D97-AF65-F5344CB8AC3E}">
        <p14:creationId xmlns:p14="http://schemas.microsoft.com/office/powerpoint/2010/main" val="257787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45400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175845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298358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172768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193978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654AA0-E3E0-49DD-8A5E-8E5013DB95ED}" type="datetimeFigureOut">
              <a:rPr lang="ru-RU" smtClean="0"/>
              <a:t>24.11.2019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374757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654AA0-E3E0-49DD-8A5E-8E5013DB95ED}" type="datetimeFigureOut">
              <a:rPr lang="ru-RU" smtClean="0"/>
              <a:t>24.11.2019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198437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654AA0-E3E0-49DD-8A5E-8E5013DB95ED}" type="datetimeFigureOut">
              <a:rPr lang="ru-RU" smtClean="0"/>
              <a:t>24.11.2019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29043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654AA0-E3E0-49DD-8A5E-8E5013DB95ED}" type="datetimeFigureOut">
              <a:rPr lang="ru-RU" smtClean="0"/>
              <a:t>24.11.2019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143888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654AA0-E3E0-49DD-8A5E-8E5013DB95ED}" type="datetimeFigureOut">
              <a:rPr lang="ru-RU" smtClean="0"/>
              <a:t>24.11.2019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275309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654AA0-E3E0-49DD-8A5E-8E5013DB95ED}" type="datetimeFigureOut">
              <a:rPr lang="ru-RU" smtClean="0"/>
              <a:t>24.11.2019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481552-16C7-4171-96BD-2F036EF8FA38}" type="slidenum">
              <a:rPr lang="ru-RU" smtClean="0"/>
              <a:t>‹#›</a:t>
            </a:fld>
            <a:endParaRPr lang="ru-RU"/>
          </a:p>
        </p:txBody>
      </p:sp>
    </p:spTree>
    <p:extLst>
      <p:ext uri="{BB962C8B-B14F-4D97-AF65-F5344CB8AC3E}">
        <p14:creationId xmlns:p14="http://schemas.microsoft.com/office/powerpoint/2010/main" val="23470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54AA0-E3E0-49DD-8A5E-8E5013DB95ED}" type="datetimeFigureOut">
              <a:rPr lang="ru-RU" smtClean="0"/>
              <a:t>24.11.2019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1552-16C7-4171-96BD-2F036EF8FA38}" type="slidenum">
              <a:rPr lang="ru-RU" smtClean="0"/>
              <a:t>‹#›</a:t>
            </a:fld>
            <a:endParaRPr lang="ru-RU"/>
          </a:p>
        </p:txBody>
      </p:sp>
    </p:spTree>
    <p:extLst>
      <p:ext uri="{BB962C8B-B14F-4D97-AF65-F5344CB8AC3E}">
        <p14:creationId xmlns:p14="http://schemas.microsoft.com/office/powerpoint/2010/main" val="423159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Дыхательная гимнастика для детей дошкольников</a:t>
            </a:r>
            <a:r>
              <a:rPr lang="ru-RU" dirty="0" smtClean="0"/>
              <a:t>.</a:t>
            </a:r>
            <a:endParaRPr lang="ru-RU" dirty="0"/>
          </a:p>
        </p:txBody>
      </p:sp>
      <p:pic>
        <p:nvPicPr>
          <p:cNvPr id="4" name="Объект 3"/>
          <p:cNvPicPr>
            <a:picLocks noGrp="1" noChangeAspect="1"/>
          </p:cNvPicPr>
          <p:nvPr>
            <p:ph idx="1"/>
          </p:nvPr>
        </p:nvPicPr>
        <p:blipFill>
          <a:blip r:embed="rId2"/>
          <a:stretch>
            <a:fillRect/>
          </a:stretch>
        </p:blipFill>
        <p:spPr>
          <a:xfrm>
            <a:off x="696562" y="1690688"/>
            <a:ext cx="2533650" cy="1809750"/>
          </a:xfrm>
          <a:prstGeom prst="rect">
            <a:avLst/>
          </a:prstGeom>
        </p:spPr>
      </p:pic>
      <p:pic>
        <p:nvPicPr>
          <p:cNvPr id="8" name="Рисунок 7"/>
          <p:cNvPicPr>
            <a:picLocks noChangeAspect="1"/>
          </p:cNvPicPr>
          <p:nvPr/>
        </p:nvPicPr>
        <p:blipFill>
          <a:blip r:embed="rId3"/>
          <a:stretch>
            <a:fillRect/>
          </a:stretch>
        </p:blipFill>
        <p:spPr>
          <a:xfrm>
            <a:off x="4239800" y="2453059"/>
            <a:ext cx="3716729" cy="2783959"/>
          </a:xfrm>
          <a:prstGeom prst="rect">
            <a:avLst/>
          </a:prstGeom>
        </p:spPr>
      </p:pic>
      <p:pic>
        <p:nvPicPr>
          <p:cNvPr id="9" name="Рисунок 8"/>
          <p:cNvPicPr>
            <a:picLocks noChangeAspect="1"/>
          </p:cNvPicPr>
          <p:nvPr/>
        </p:nvPicPr>
        <p:blipFill>
          <a:blip r:embed="rId4"/>
          <a:stretch>
            <a:fillRect/>
          </a:stretch>
        </p:blipFill>
        <p:spPr>
          <a:xfrm>
            <a:off x="8152350" y="4816311"/>
            <a:ext cx="3201450" cy="1832480"/>
          </a:xfrm>
          <a:prstGeom prst="rect">
            <a:avLst/>
          </a:prstGeom>
        </p:spPr>
      </p:pic>
    </p:spTree>
    <p:extLst>
      <p:ext uri="{BB962C8B-B14F-4D97-AF65-F5344CB8AC3E}">
        <p14:creationId xmlns:p14="http://schemas.microsoft.com/office/powerpoint/2010/main" val="211497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t>Комплекс упражнений дыхательной гимнастики для детей </a:t>
            </a:r>
            <a:br>
              <a:rPr lang="ru-RU" sz="3200" b="1" dirty="0" smtClean="0"/>
            </a:br>
            <a:r>
              <a:rPr lang="ru-RU" sz="3200" b="1" dirty="0" smtClean="0"/>
              <a:t>от 2 до 3 лет </a:t>
            </a:r>
            <a:endParaRPr lang="ru-RU" sz="3200" b="1" dirty="0"/>
          </a:p>
        </p:txBody>
      </p:sp>
      <p:sp>
        <p:nvSpPr>
          <p:cNvPr id="3" name="Объект 2"/>
          <p:cNvSpPr>
            <a:spLocks noGrp="1"/>
          </p:cNvSpPr>
          <p:nvPr>
            <p:ph sz="half" idx="1"/>
          </p:nvPr>
        </p:nvSpPr>
        <p:spPr/>
        <p:txBody>
          <a:bodyPr>
            <a:noAutofit/>
          </a:bodyPr>
          <a:lstStyle/>
          <a:p>
            <a:r>
              <a:rPr lang="ru-RU" sz="1600" dirty="0" smtClean="0"/>
              <a:t>Сдуваем пух с одуванчиков</a:t>
            </a:r>
          </a:p>
          <a:p>
            <a:r>
              <a:rPr lang="ru-RU" sz="1600" dirty="0" smtClean="0"/>
              <a:t>  Задуваем свечи </a:t>
            </a:r>
          </a:p>
          <a:p>
            <a:r>
              <a:rPr lang="ru-RU" sz="1600" dirty="0" smtClean="0"/>
              <a:t> Пускаем мыльные пузыри</a:t>
            </a:r>
          </a:p>
          <a:p>
            <a:r>
              <a:rPr lang="ru-RU" sz="1600" dirty="0" smtClean="0"/>
              <a:t>  Пускаем бумажные кораблики в тазу, направляя их движение струей воздуха </a:t>
            </a:r>
          </a:p>
          <a:p>
            <a:r>
              <a:rPr lang="ru-RU" sz="1600" dirty="0" smtClean="0"/>
              <a:t>Создаем пузырьки в стакане (там может быть вода, сок, молоко) с помощью </a:t>
            </a:r>
            <a:r>
              <a:rPr lang="ru-RU" sz="1600" dirty="0" err="1" smtClean="0"/>
              <a:t>соломенки</a:t>
            </a:r>
            <a:r>
              <a:rPr lang="ru-RU" sz="1600" dirty="0" smtClean="0"/>
              <a:t>. </a:t>
            </a:r>
          </a:p>
          <a:p>
            <a:r>
              <a:rPr lang="ru-RU" sz="1600" dirty="0" smtClean="0"/>
              <a:t>Соревнуемся: кто дольше сумеет задержать дыхание. </a:t>
            </a:r>
          </a:p>
          <a:p>
            <a:r>
              <a:rPr lang="ru-RU" sz="1600" dirty="0" smtClean="0"/>
              <a:t> С помощью дуновения стараемся как можно дольше удержать в воздухе перышко (вырезанную из бумаги бабочку, снежинку, листик).</a:t>
            </a:r>
          </a:p>
          <a:p>
            <a:r>
              <a:rPr lang="ru-RU" sz="1600" dirty="0" smtClean="0"/>
              <a:t>  Дышим на стекло (зеркало) и рисуем на запотевшей поверхности. Во время этих игр следите за тем, чтобы ребенок выполнял общие правила дыхательной гимнастики для детей – тогда они будут по-настоящему полезны</a:t>
            </a:r>
          </a:p>
          <a:p>
            <a:endParaRPr lang="ru-RU" sz="1600" dirty="0"/>
          </a:p>
        </p:txBody>
      </p:sp>
      <p:pic>
        <p:nvPicPr>
          <p:cNvPr id="5" name="Объект 4"/>
          <p:cNvPicPr>
            <a:picLocks noGrp="1" noChangeAspect="1"/>
          </p:cNvPicPr>
          <p:nvPr>
            <p:ph sz="half" idx="2"/>
          </p:nvPr>
        </p:nvPicPr>
        <p:blipFill>
          <a:blip r:embed="rId3"/>
          <a:stretch>
            <a:fillRect/>
          </a:stretch>
        </p:blipFill>
        <p:spPr>
          <a:xfrm>
            <a:off x="6096000" y="1690688"/>
            <a:ext cx="1866900" cy="1943100"/>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2646" y="4001294"/>
            <a:ext cx="981154" cy="2279568"/>
          </a:xfrm>
          <a:prstGeom prst="rect">
            <a:avLst/>
          </a:prstGeom>
        </p:spPr>
      </p:pic>
      <p:pic>
        <p:nvPicPr>
          <p:cNvPr id="8" name="Рисунок 7"/>
          <p:cNvPicPr>
            <a:picLocks noChangeAspect="1"/>
          </p:cNvPicPr>
          <p:nvPr/>
        </p:nvPicPr>
        <p:blipFill>
          <a:blip r:embed="rId5"/>
          <a:stretch>
            <a:fillRect/>
          </a:stretch>
        </p:blipFill>
        <p:spPr>
          <a:xfrm>
            <a:off x="6467846" y="4443413"/>
            <a:ext cx="2628900" cy="1733550"/>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7660" y="1252786"/>
            <a:ext cx="2240163" cy="2748508"/>
          </a:xfrm>
          <a:prstGeom prst="rect">
            <a:avLst/>
          </a:prstGeom>
        </p:spPr>
      </p:pic>
    </p:spTree>
    <p:extLst>
      <p:ext uri="{BB962C8B-B14F-4D97-AF65-F5344CB8AC3E}">
        <p14:creationId xmlns:p14="http://schemas.microsoft.com/office/powerpoint/2010/main" val="314251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Дыхательная гимнастика Стрельниковой для детей</a:t>
            </a:r>
            <a:endParaRPr lang="ru-RU" sz="2800"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Эта авторская методика подходит для занятий с детьми от 3 лет. Но упражнения можно выполнять и болеющим подросткам, и взрослым. По сути, заниматься можно всей семьей. Для первого занятия с малышом достаточно трех упражнений, а весь базовый комплекс госпожи Стрельниковой состоит из 14-ти.</a:t>
            </a:r>
          </a:p>
          <a:p>
            <a:pPr marL="0" indent="0">
              <a:buNone/>
            </a:pPr>
            <a:r>
              <a:rPr lang="ru-RU" dirty="0" smtClean="0"/>
              <a:t>Заниматься автор советует дважды в день после ужина (но не перед     сном) и перед завтраком. Сосредотачиваться при выполнении упражнений нужно на вдохе, а выдох должен быть естественным.</a:t>
            </a:r>
          </a:p>
          <a:p>
            <a:pPr marL="0" indent="0">
              <a:buNone/>
            </a:pPr>
            <a:r>
              <a:rPr lang="ru-RU" dirty="0" smtClean="0"/>
              <a:t>Освоив простую дыхательную гимнастику, занимаясь регулярно, можно избавиться от множества недугов, которыми страдают дети в дошкольном возрасте и которые имеют свойство переходить в хроническую форму. Итак, узнаем о конкретных способах лечения детских недугов с помощью упражнений.</a:t>
            </a:r>
          </a:p>
          <a:p>
            <a:pPr marL="0" indent="0">
              <a:buNone/>
            </a:pPr>
            <a:r>
              <a:rPr lang="ru-RU" dirty="0" smtClean="0"/>
              <a:t>Начинать </a:t>
            </a:r>
            <a:r>
              <a:rPr lang="ru-RU" dirty="0"/>
              <a:t>осваивать с детьми эту гимнастику нужно с трёх основных упражнений:</a:t>
            </a:r>
          </a:p>
          <a:p>
            <a:pPr marL="0" indent="0">
              <a:buNone/>
            </a:pPr>
            <a:r>
              <a:rPr lang="ru-RU" dirty="0"/>
              <a:t>«Ладошки». </a:t>
            </a:r>
            <a:r>
              <a:rPr lang="ru-RU" dirty="0" smtClean="0"/>
              <a:t>«</a:t>
            </a:r>
            <a:r>
              <a:rPr lang="ru-RU" dirty="0"/>
              <a:t>Погончики». </a:t>
            </a:r>
            <a:r>
              <a:rPr lang="ru-RU" dirty="0" smtClean="0"/>
              <a:t>«</a:t>
            </a:r>
            <a:r>
              <a:rPr lang="ru-RU" dirty="0"/>
              <a:t>Насос». </a:t>
            </a:r>
          </a:p>
        </p:txBody>
      </p:sp>
    </p:spTree>
    <p:extLst>
      <p:ext uri="{BB962C8B-B14F-4D97-AF65-F5344CB8AC3E}">
        <p14:creationId xmlns:p14="http://schemas.microsoft.com/office/powerpoint/2010/main" val="94520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«Ладошки</a:t>
            </a:r>
            <a:r>
              <a:rPr lang="ru-RU" b="1" dirty="0"/>
              <a:t>». </a:t>
            </a:r>
          </a:p>
        </p:txBody>
      </p:sp>
      <p:pic>
        <p:nvPicPr>
          <p:cNvPr id="5" name="Объект 4"/>
          <p:cNvPicPr>
            <a:picLocks noGrp="1" noChangeAspect="1"/>
          </p:cNvPicPr>
          <p:nvPr>
            <p:ph sz="half" idx="1"/>
          </p:nvPr>
        </p:nvPicPr>
        <p:blipFill>
          <a:blip r:embed="rId2"/>
          <a:stretch>
            <a:fillRect/>
          </a:stretch>
        </p:blipFill>
        <p:spPr>
          <a:xfrm>
            <a:off x="289168" y="1935677"/>
            <a:ext cx="5676121" cy="3099461"/>
          </a:xfrm>
          <a:prstGeom prst="rect">
            <a:avLst/>
          </a:prstGeom>
        </p:spPr>
      </p:pic>
      <p:sp>
        <p:nvSpPr>
          <p:cNvPr id="4" name="Объект 3"/>
          <p:cNvSpPr>
            <a:spLocks noGrp="1"/>
          </p:cNvSpPr>
          <p:nvPr>
            <p:ph sz="half" idx="2"/>
          </p:nvPr>
        </p:nvSpPr>
        <p:spPr/>
        <p:txBody>
          <a:bodyPr>
            <a:normAutofit fontScale="85000" lnSpcReduction="10000"/>
          </a:bodyPr>
          <a:lstStyle/>
          <a:p>
            <a:pPr marL="0" indent="0">
              <a:buNone/>
            </a:pPr>
            <a:r>
              <a:rPr lang="ru-RU" dirty="0"/>
              <a:t>Исходное положение — прямая стойка ребенка, руки согнуты, ладони повернуты наружу. Каждый вдох — это энергичное сжатие ладошек в кулачки, как бы попытка схватить предмет. Движения выполняются только кистями на четыре коротких и шумных вдоха. Выдох осуществляется произвольно ртом или носом. Далее 5 секунд перерыва — и снова повторяется серия из четырех вдохов. Общее количество их составляет 96. В методике госпожи Стрельниковой такое количество называется сотней. </a:t>
            </a:r>
          </a:p>
        </p:txBody>
      </p:sp>
    </p:spTree>
    <p:extLst>
      <p:ext uri="{BB962C8B-B14F-4D97-AF65-F5344CB8AC3E}">
        <p14:creationId xmlns:p14="http://schemas.microsoft.com/office/powerpoint/2010/main" val="307465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878" y="287933"/>
            <a:ext cx="10515600" cy="1325563"/>
          </a:xfrm>
        </p:spPr>
        <p:txBody>
          <a:bodyPr/>
          <a:lstStyle/>
          <a:p>
            <a:pPr algn="ctr"/>
            <a:r>
              <a:rPr lang="ru-RU" b="1" dirty="0"/>
              <a:t>Упражнение «Погончики». </a:t>
            </a:r>
          </a:p>
        </p:txBody>
      </p:sp>
      <p:pic>
        <p:nvPicPr>
          <p:cNvPr id="5" name="Объект 4"/>
          <p:cNvPicPr>
            <a:picLocks noGrp="1" noChangeAspect="1"/>
          </p:cNvPicPr>
          <p:nvPr>
            <p:ph sz="half" idx="1"/>
          </p:nvPr>
        </p:nvPicPr>
        <p:blipFill>
          <a:blip r:embed="rId2"/>
          <a:stretch>
            <a:fillRect/>
          </a:stretch>
        </p:blipFill>
        <p:spPr>
          <a:xfrm>
            <a:off x="1148008" y="1719560"/>
            <a:ext cx="3826763" cy="4563467"/>
          </a:xfrm>
          <a:prstGeom prst="rect">
            <a:avLst/>
          </a:prstGeom>
        </p:spPr>
      </p:pic>
      <p:sp>
        <p:nvSpPr>
          <p:cNvPr id="4" name="Объект 3"/>
          <p:cNvSpPr>
            <a:spLocks noGrp="1"/>
          </p:cNvSpPr>
          <p:nvPr>
            <p:ph sz="half" idx="2"/>
          </p:nvPr>
        </p:nvSpPr>
        <p:spPr/>
        <p:txBody>
          <a:bodyPr>
            <a:normAutofit/>
          </a:bodyPr>
          <a:lstStyle/>
          <a:p>
            <a:pPr marL="0" indent="0">
              <a:buNone/>
            </a:pPr>
            <a:r>
              <a:rPr lang="ru-RU" dirty="0"/>
              <a:t>Ребенок стоит прямо, его руки свободно размещены вдоль тела, а ладошки сжаты в кулаки. Каждый вдох — это резкое разжимание кулачков, подобно отталкиванию чего-то в сторону пола. Надо выполнить по восемь коротких шумных вдохов без перерыва. Затем следует пауза на 5 секунд — и цикл повторяется 12 раз. </a:t>
            </a:r>
          </a:p>
        </p:txBody>
      </p:sp>
    </p:spTree>
    <p:extLst>
      <p:ext uri="{BB962C8B-B14F-4D97-AF65-F5344CB8AC3E}">
        <p14:creationId xmlns:p14="http://schemas.microsoft.com/office/powerpoint/2010/main" val="103966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«Насос</a:t>
            </a:r>
            <a:r>
              <a:rPr lang="ru-RU" b="1" dirty="0"/>
              <a:t>». </a:t>
            </a:r>
          </a:p>
        </p:txBody>
      </p:sp>
      <p:pic>
        <p:nvPicPr>
          <p:cNvPr id="5" name="Объект 4"/>
          <p:cNvPicPr>
            <a:picLocks noGrp="1" noChangeAspect="1"/>
          </p:cNvPicPr>
          <p:nvPr>
            <p:ph sz="half" idx="1"/>
          </p:nvPr>
        </p:nvPicPr>
        <p:blipFill>
          <a:blip r:embed="rId2"/>
          <a:stretch>
            <a:fillRect/>
          </a:stretch>
        </p:blipFill>
        <p:spPr>
          <a:xfrm>
            <a:off x="1028206" y="1536309"/>
            <a:ext cx="5067794" cy="3795954"/>
          </a:xfrm>
          <a:prstGeom prst="rect">
            <a:avLst/>
          </a:prstGeom>
        </p:spPr>
      </p:pic>
      <p:sp>
        <p:nvSpPr>
          <p:cNvPr id="4" name="Объект 3"/>
          <p:cNvSpPr>
            <a:spLocks noGrp="1"/>
          </p:cNvSpPr>
          <p:nvPr>
            <p:ph sz="half" idx="2"/>
          </p:nvPr>
        </p:nvSpPr>
        <p:spPr/>
        <p:txBody>
          <a:bodyPr>
            <a:normAutofit fontScale="92500" lnSpcReduction="10000"/>
          </a:bodyPr>
          <a:lstStyle/>
          <a:p>
            <a:pPr marL="0" indent="0">
              <a:buNone/>
            </a:pPr>
            <a:r>
              <a:rPr lang="ru-RU" dirty="0"/>
              <a:t>Мальчик или девочка стоит прямо. Ноги немного расставлены в стороны, руки опущены. Необходимо наклоняться вперед, при этом округляя спинку. Шея не должна напрягаться, голова вниз опускается свободно. При выполнении наклона ребенок должен сделать короткий носовой вдох. При выдохе нужно выпрямиться. Схема выполнения упражнения та же, что и в „Погончике” — 12 циклов по 8 раз. </a:t>
            </a:r>
          </a:p>
        </p:txBody>
      </p:sp>
    </p:spTree>
    <p:extLst>
      <p:ext uri="{BB962C8B-B14F-4D97-AF65-F5344CB8AC3E}">
        <p14:creationId xmlns:p14="http://schemas.microsoft.com/office/powerpoint/2010/main" val="74337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a:t>Игры и упражнения, тренирующие органы дыхания детей дошкольного возраста</a:t>
            </a:r>
            <a:br>
              <a:rPr lang="ru-RU" sz="3200" b="1" dirty="0"/>
            </a:br>
            <a:r>
              <a:rPr lang="ru-RU" sz="3200" b="1" dirty="0"/>
              <a:t>2-4 года</a:t>
            </a:r>
            <a:br>
              <a:rPr lang="ru-RU" sz="3200" b="1" dirty="0"/>
            </a:br>
            <a:endParaRPr lang="ru-RU" sz="3200" b="1" dirty="0"/>
          </a:p>
        </p:txBody>
      </p:sp>
      <p:sp>
        <p:nvSpPr>
          <p:cNvPr id="3" name="Объект 2"/>
          <p:cNvSpPr>
            <a:spLocks noGrp="1"/>
          </p:cNvSpPr>
          <p:nvPr>
            <p:ph sz="half" idx="1"/>
          </p:nvPr>
        </p:nvSpPr>
        <p:spPr/>
        <p:txBody>
          <a:bodyPr>
            <a:normAutofit fontScale="92500" lnSpcReduction="20000"/>
          </a:bodyPr>
          <a:lstStyle/>
          <a:p>
            <a:pPr marL="0" indent="0">
              <a:buNone/>
            </a:pPr>
            <a:r>
              <a:rPr lang="ru-RU" b="1" dirty="0"/>
              <a:t>Упражнение «Воздушный шарик». </a:t>
            </a:r>
            <a:r>
              <a:rPr lang="ru-RU" dirty="0"/>
              <a:t>Пусть ребёнок ляжет на спину на коврик и положит руки на живот. Он должен вообразить, что у него вместо живота воздушный шар. Этот шарик-животик нужно медленно надувать на вдохе (через нос), задерживать на мгновение дыхание, и потом сдувать, медленно выдыхая воздух через рот. Для образности можно положить на живот ребёнка небольшую мягкую игрушку и понаблюдать, как она поднимается и опускается.</a:t>
            </a:r>
          </a:p>
        </p:txBody>
      </p:sp>
      <p:pic>
        <p:nvPicPr>
          <p:cNvPr id="5" name="Объект 4"/>
          <p:cNvPicPr>
            <a:picLocks noGrp="1" noChangeAspect="1"/>
          </p:cNvPicPr>
          <p:nvPr>
            <p:ph sz="half" idx="2"/>
          </p:nvPr>
        </p:nvPicPr>
        <p:blipFill>
          <a:blip r:embed="rId2"/>
          <a:stretch>
            <a:fillRect/>
          </a:stretch>
        </p:blipFill>
        <p:spPr>
          <a:xfrm>
            <a:off x="6300942" y="1384856"/>
            <a:ext cx="4088287" cy="4088287"/>
          </a:xfrm>
          <a:prstGeom prst="rect">
            <a:avLst/>
          </a:prstGeom>
        </p:spPr>
      </p:pic>
    </p:spTree>
    <p:extLst>
      <p:ext uri="{BB962C8B-B14F-4D97-AF65-F5344CB8AC3E}">
        <p14:creationId xmlns:p14="http://schemas.microsoft.com/office/powerpoint/2010/main" val="29471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Упражнение «Водолаз». </a:t>
            </a:r>
          </a:p>
        </p:txBody>
      </p:sp>
      <p:pic>
        <p:nvPicPr>
          <p:cNvPr id="5" name="Объект 4"/>
          <p:cNvPicPr>
            <a:picLocks noGrp="1" noChangeAspect="1"/>
          </p:cNvPicPr>
          <p:nvPr>
            <p:ph sz="half" idx="1"/>
          </p:nvPr>
        </p:nvPicPr>
        <p:blipFill>
          <a:blip r:embed="rId2"/>
          <a:stretch>
            <a:fillRect/>
          </a:stretch>
        </p:blipFill>
        <p:spPr>
          <a:xfrm>
            <a:off x="1496291" y="1529505"/>
            <a:ext cx="3158837" cy="5133110"/>
          </a:xfrm>
          <a:prstGeom prst="rect">
            <a:avLst/>
          </a:prstGeom>
        </p:spPr>
      </p:pic>
      <p:sp>
        <p:nvSpPr>
          <p:cNvPr id="4" name="Объект 3"/>
          <p:cNvSpPr>
            <a:spLocks noGrp="1"/>
          </p:cNvSpPr>
          <p:nvPr>
            <p:ph sz="half" idx="2"/>
          </p:nvPr>
        </p:nvSpPr>
        <p:spPr/>
        <p:txBody>
          <a:bodyPr/>
          <a:lstStyle/>
          <a:p>
            <a:pPr marL="0" indent="0">
              <a:buNone/>
            </a:pPr>
            <a:r>
              <a:rPr lang="ru-RU" dirty="0"/>
              <a:t>Пусть ребёнок представит, что он в море и ныряет под воду. Чтобы продержаться под водой, нужно глубоко вдохнуть и постараться как можно длительнее задержать дыхание.</a:t>
            </a:r>
          </a:p>
          <a:p>
            <a:pPr marL="0" indent="0">
              <a:buNone/>
            </a:pPr>
            <a:r>
              <a:rPr lang="ru-RU" dirty="0"/>
              <a:t>5-7 лет</a:t>
            </a:r>
          </a:p>
          <a:p>
            <a:endParaRPr lang="ru-RU" dirty="0"/>
          </a:p>
        </p:txBody>
      </p:sp>
      <p:pic>
        <p:nvPicPr>
          <p:cNvPr id="6" name="Рисунок 5"/>
          <p:cNvPicPr>
            <a:picLocks noChangeAspect="1"/>
          </p:cNvPicPr>
          <p:nvPr/>
        </p:nvPicPr>
        <p:blipFill>
          <a:blip r:embed="rId3"/>
          <a:stretch>
            <a:fillRect/>
          </a:stretch>
        </p:blipFill>
        <p:spPr>
          <a:xfrm>
            <a:off x="9327635" y="4814765"/>
            <a:ext cx="2466975" cy="1847850"/>
          </a:xfrm>
          <a:prstGeom prst="rect">
            <a:avLst/>
          </a:prstGeom>
        </p:spPr>
      </p:pic>
    </p:spTree>
    <p:extLst>
      <p:ext uri="{BB962C8B-B14F-4D97-AF65-F5344CB8AC3E}">
        <p14:creationId xmlns:p14="http://schemas.microsoft.com/office/powerpoint/2010/main" val="395210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Упражнение «Розочка и одуванчик». </a:t>
            </a:r>
          </a:p>
        </p:txBody>
      </p:sp>
      <p:pic>
        <p:nvPicPr>
          <p:cNvPr id="5" name="Объект 4"/>
          <p:cNvPicPr>
            <a:picLocks noGrp="1" noChangeAspect="1"/>
          </p:cNvPicPr>
          <p:nvPr>
            <p:ph sz="half" idx="1"/>
          </p:nvPr>
        </p:nvPicPr>
        <p:blipFill>
          <a:blip r:embed="rId2"/>
          <a:stretch>
            <a:fillRect/>
          </a:stretch>
        </p:blipFill>
        <p:spPr>
          <a:xfrm>
            <a:off x="2743200" y="3342028"/>
            <a:ext cx="2802391" cy="2802391"/>
          </a:xfrm>
          <a:prstGeom prst="rect">
            <a:avLst/>
          </a:prstGeom>
        </p:spPr>
      </p:pic>
      <p:sp>
        <p:nvSpPr>
          <p:cNvPr id="4" name="Объект 3"/>
          <p:cNvSpPr>
            <a:spLocks noGrp="1"/>
          </p:cNvSpPr>
          <p:nvPr>
            <p:ph sz="half" idx="2"/>
          </p:nvPr>
        </p:nvSpPr>
        <p:spPr/>
        <p:txBody>
          <a:bodyPr/>
          <a:lstStyle/>
          <a:p>
            <a:pPr marL="0" indent="0">
              <a:buNone/>
            </a:pPr>
            <a:r>
              <a:rPr lang="ru-RU" dirty="0"/>
              <a:t>Исходное положение — стоя. Сначала ребёнок должен глубоко вдохнуть носом, будто бы он вдыхает аромат розочки, а потом «дует на одуванчик», максимально выдыхая ртом воздух</a:t>
            </a:r>
          </a:p>
        </p:txBody>
      </p:sp>
      <p:pic>
        <p:nvPicPr>
          <p:cNvPr id="6" name="Рисунок 5"/>
          <p:cNvPicPr>
            <a:picLocks noChangeAspect="1"/>
          </p:cNvPicPr>
          <p:nvPr/>
        </p:nvPicPr>
        <p:blipFill>
          <a:blip r:embed="rId3"/>
          <a:stretch>
            <a:fillRect/>
          </a:stretch>
        </p:blipFill>
        <p:spPr>
          <a:xfrm>
            <a:off x="838200" y="1506739"/>
            <a:ext cx="3467986" cy="1960166"/>
          </a:xfrm>
          <a:prstGeom prst="rect">
            <a:avLst/>
          </a:prstGeom>
        </p:spPr>
      </p:pic>
    </p:spTree>
    <p:extLst>
      <p:ext uri="{BB962C8B-B14F-4D97-AF65-F5344CB8AC3E}">
        <p14:creationId xmlns:p14="http://schemas.microsoft.com/office/powerpoint/2010/main" val="66730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Упражнение «Дракон». </a:t>
            </a:r>
          </a:p>
        </p:txBody>
      </p:sp>
      <p:pic>
        <p:nvPicPr>
          <p:cNvPr id="5" name="Объект 4"/>
          <p:cNvPicPr>
            <a:picLocks noGrp="1" noChangeAspect="1"/>
          </p:cNvPicPr>
          <p:nvPr>
            <p:ph sz="half" idx="1"/>
          </p:nvPr>
        </p:nvPicPr>
        <p:blipFill>
          <a:blip r:embed="rId2"/>
          <a:stretch>
            <a:fillRect/>
          </a:stretch>
        </p:blipFill>
        <p:spPr>
          <a:xfrm>
            <a:off x="1217406" y="1690688"/>
            <a:ext cx="3995861" cy="3995861"/>
          </a:xfrm>
          <a:prstGeom prst="rect">
            <a:avLst/>
          </a:prstGeom>
        </p:spPr>
      </p:pic>
      <p:sp>
        <p:nvSpPr>
          <p:cNvPr id="4" name="Объект 3"/>
          <p:cNvSpPr>
            <a:spLocks noGrp="1"/>
          </p:cNvSpPr>
          <p:nvPr>
            <p:ph sz="half" idx="2"/>
          </p:nvPr>
        </p:nvSpPr>
        <p:spPr/>
        <p:txBody>
          <a:bodyPr/>
          <a:lstStyle/>
          <a:p>
            <a:pPr marL="0" indent="0">
              <a:buNone/>
            </a:pPr>
            <a:r>
              <a:rPr lang="ru-RU" dirty="0"/>
              <a:t>Предложите ребёнку представить себя драконом, дышащим поочерёдно через каждую ноздрю. Первую ноздрю ребёнок пусть зажмёт пальцем, а другой — глубоко будет вдыхать и выдыхать воздух</a:t>
            </a:r>
          </a:p>
        </p:txBody>
      </p:sp>
    </p:spTree>
    <p:extLst>
      <p:ext uri="{BB962C8B-B14F-4D97-AF65-F5344CB8AC3E}">
        <p14:creationId xmlns:p14="http://schemas.microsoft.com/office/powerpoint/2010/main" val="3214286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Упражнение «Брось мяч». </a:t>
            </a:r>
          </a:p>
        </p:txBody>
      </p:sp>
      <p:sp>
        <p:nvSpPr>
          <p:cNvPr id="3" name="Объект 2"/>
          <p:cNvSpPr>
            <a:spLocks noGrp="1"/>
          </p:cNvSpPr>
          <p:nvPr>
            <p:ph sz="half" idx="1"/>
          </p:nvPr>
        </p:nvSpPr>
        <p:spPr/>
        <p:txBody>
          <a:bodyPr/>
          <a:lstStyle/>
          <a:p>
            <a:pPr marL="0" indent="0">
              <a:buNone/>
            </a:pPr>
            <a:r>
              <a:rPr lang="ru-RU" dirty="0"/>
              <a:t>Исходное положение — стоя, руки подняты вверх и держат мяч. Предложите ребёнку вдохнуть, после чего на выдохе бросить мяч вперёд от груди, при этом произнеся долгое «у-х-х».</a:t>
            </a:r>
          </a:p>
          <a:p>
            <a:pPr marL="0" indent="0">
              <a:buNone/>
            </a:pPr>
            <a:r>
              <a:rPr lang="ru-RU" dirty="0"/>
              <a:t>Каждое упражнение нужно выполнить приблизительно 4-6 раз.</a:t>
            </a:r>
          </a:p>
          <a:p>
            <a:endParaRPr lang="ru-RU" dirty="0"/>
          </a:p>
        </p:txBody>
      </p:sp>
      <p:pic>
        <p:nvPicPr>
          <p:cNvPr id="5" name="Объект 4"/>
          <p:cNvPicPr>
            <a:picLocks noGrp="1" noChangeAspect="1"/>
          </p:cNvPicPr>
          <p:nvPr>
            <p:ph sz="half" idx="2"/>
          </p:nvPr>
        </p:nvPicPr>
        <p:blipFill>
          <a:blip r:embed="rId2"/>
          <a:stretch>
            <a:fillRect/>
          </a:stretch>
        </p:blipFill>
        <p:spPr>
          <a:xfrm>
            <a:off x="6219083" y="1232251"/>
            <a:ext cx="5134717" cy="5134717"/>
          </a:xfrm>
          <a:prstGeom prst="rect">
            <a:avLst/>
          </a:prstGeom>
        </p:spPr>
      </p:pic>
    </p:spTree>
    <p:extLst>
      <p:ext uri="{BB962C8B-B14F-4D97-AF65-F5344CB8AC3E}">
        <p14:creationId xmlns:p14="http://schemas.microsoft.com/office/powerpoint/2010/main" val="297568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Дыхательная гимнастика для детей до 2 лет.</a:t>
            </a:r>
          </a:p>
        </p:txBody>
      </p:sp>
      <p:sp>
        <p:nvSpPr>
          <p:cNvPr id="3" name="Объект 2"/>
          <p:cNvSpPr>
            <a:spLocks noGrp="1"/>
          </p:cNvSpPr>
          <p:nvPr>
            <p:ph sz="half" idx="1"/>
          </p:nvPr>
        </p:nvSpPr>
        <p:spPr/>
        <p:txBody>
          <a:bodyPr>
            <a:normAutofit fontScale="92500" lnSpcReduction="10000"/>
          </a:bodyPr>
          <a:lstStyle/>
          <a:p>
            <a:pPr marL="0" indent="0">
              <a:buNone/>
            </a:pPr>
            <a:r>
              <a:rPr lang="ru-RU" dirty="0"/>
              <a:t>«Покачаем мишку».</a:t>
            </a:r>
          </a:p>
          <a:p>
            <a:pPr marL="0" indent="0">
              <a:buNone/>
            </a:pPr>
            <a:r>
              <a:rPr lang="ru-RU" dirty="0"/>
              <a:t> Ребенок ложится на спинку. Легкая игрушка (мишка, зайка, куколка) помещается на животик малыша в районе диафрагмы. Малыш, вдыхает и выдыхает через нос, стараясь «покачать» игрушку». Взрослый сопровождает игру подходящими стихами, например: Покачаем вверх и вниз Крепче, </a:t>
            </a:r>
            <a:r>
              <a:rPr lang="ru-RU" dirty="0" err="1"/>
              <a:t>мишенька</a:t>
            </a:r>
            <a:r>
              <a:rPr lang="ru-RU" dirty="0"/>
              <a:t>, держись! На бочок не кренись, И смотри, не кувырнись! </a:t>
            </a:r>
          </a:p>
          <a:p>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6000" y="1398114"/>
            <a:ext cx="3910772" cy="4351338"/>
          </a:xfrm>
          <a:prstGeom prst="rect">
            <a:avLst/>
          </a:prstGeom>
        </p:spPr>
      </p:pic>
    </p:spTree>
    <p:extLst>
      <p:ext uri="{BB962C8B-B14F-4D97-AF65-F5344CB8AC3E}">
        <p14:creationId xmlns:p14="http://schemas.microsoft.com/office/powerpoint/2010/main" val="33600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a:t>Игры и упражнения для дыхания в стихах</a:t>
            </a:r>
            <a:br>
              <a:rPr lang="ru-RU" sz="2400" b="1" dirty="0"/>
            </a:br>
            <a:r>
              <a:rPr lang="ru-RU" sz="2400" dirty="0"/>
              <a:t>Дыхательная гимнастика в стихах принесёт дошкольникам и удовольствие, и пользу. Попробуйте сделать с ребёнком такой комплекс упражнений:</a:t>
            </a:r>
            <a:br>
              <a:rPr lang="ru-RU" sz="2400" dirty="0"/>
            </a:br>
            <a:endParaRPr lang="ru-RU" sz="2400" dirty="0"/>
          </a:p>
        </p:txBody>
      </p:sp>
      <p:sp>
        <p:nvSpPr>
          <p:cNvPr id="3" name="Объект 2"/>
          <p:cNvSpPr>
            <a:spLocks noGrp="1"/>
          </p:cNvSpPr>
          <p:nvPr>
            <p:ph sz="half" idx="1"/>
          </p:nvPr>
        </p:nvSpPr>
        <p:spPr/>
        <p:txBody>
          <a:bodyPr/>
          <a:lstStyle/>
          <a:p>
            <a:pPr marL="0" indent="0">
              <a:buNone/>
            </a:pPr>
            <a:r>
              <a:rPr lang="ru-RU" b="1" dirty="0"/>
              <a:t>Гуси летят</a:t>
            </a:r>
          </a:p>
          <a:p>
            <a:pPr marL="0" indent="0">
              <a:buNone/>
            </a:pPr>
            <a:r>
              <a:rPr lang="ru-RU" dirty="0"/>
              <a:t>Гуси высоко летят.</a:t>
            </a:r>
          </a:p>
          <a:p>
            <a:pPr marL="0" indent="0">
              <a:buNone/>
            </a:pPr>
            <a:r>
              <a:rPr lang="ru-RU" dirty="0"/>
              <a:t>На детей они глядят.</a:t>
            </a:r>
          </a:p>
          <a:p>
            <a:pPr marL="0" indent="0">
              <a:buNone/>
            </a:pPr>
            <a:r>
              <a:rPr lang="ru-RU" dirty="0"/>
              <a:t>1 — руки поднять в стороны — вдох</a:t>
            </a:r>
          </a:p>
          <a:p>
            <a:pPr marL="0" indent="0">
              <a:buNone/>
            </a:pPr>
            <a:r>
              <a:rPr lang="ru-RU" dirty="0"/>
              <a:t>2 — руки опустить вниз, издав звук «г-у-у-у» -выдох</a:t>
            </a:r>
          </a:p>
          <a:p>
            <a:endParaRPr lang="ru-RU" dirty="0"/>
          </a:p>
        </p:txBody>
      </p:sp>
      <p:pic>
        <p:nvPicPr>
          <p:cNvPr id="5" name="Объект 4"/>
          <p:cNvPicPr>
            <a:picLocks noGrp="1" noChangeAspect="1"/>
          </p:cNvPicPr>
          <p:nvPr>
            <p:ph sz="half" idx="2"/>
          </p:nvPr>
        </p:nvPicPr>
        <p:blipFill>
          <a:blip r:embed="rId2"/>
          <a:stretch>
            <a:fillRect/>
          </a:stretch>
        </p:blipFill>
        <p:spPr>
          <a:xfrm>
            <a:off x="6096000" y="1996867"/>
            <a:ext cx="4959126" cy="3620162"/>
          </a:xfrm>
          <a:prstGeom prst="rect">
            <a:avLst/>
          </a:prstGeom>
        </p:spPr>
      </p:pic>
    </p:spTree>
    <p:extLst>
      <p:ext uri="{BB962C8B-B14F-4D97-AF65-F5344CB8AC3E}">
        <p14:creationId xmlns:p14="http://schemas.microsoft.com/office/powerpoint/2010/main" val="81452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 Упражнение «Ёжик»</a:t>
            </a:r>
            <a:r>
              <a:rPr lang="ru-RU" dirty="0"/>
              <a:t/>
            </a:r>
            <a:br>
              <a:rPr lang="ru-RU" dirty="0"/>
            </a:br>
            <a:endParaRPr lang="ru-RU" dirty="0"/>
          </a:p>
        </p:txBody>
      </p:sp>
      <p:sp>
        <p:nvSpPr>
          <p:cNvPr id="3" name="Объект 2"/>
          <p:cNvSpPr>
            <a:spLocks noGrp="1"/>
          </p:cNvSpPr>
          <p:nvPr>
            <p:ph sz="half" idx="1"/>
          </p:nvPr>
        </p:nvSpPr>
        <p:spPr/>
        <p:txBody>
          <a:bodyPr/>
          <a:lstStyle/>
          <a:p>
            <a:pPr marL="0" indent="0">
              <a:buNone/>
            </a:pPr>
            <a:r>
              <a:rPr lang="ru-RU" dirty="0" smtClean="0"/>
              <a:t>Ёжик </a:t>
            </a:r>
            <a:r>
              <a:rPr lang="ru-RU" dirty="0"/>
              <a:t>добрый, не колючий,</a:t>
            </a:r>
          </a:p>
          <a:p>
            <a:pPr marL="0" indent="0">
              <a:buNone/>
            </a:pPr>
            <a:r>
              <a:rPr lang="ru-RU" dirty="0"/>
              <a:t>Посмотри вокруг получше.</a:t>
            </a:r>
          </a:p>
          <a:p>
            <a:pPr marL="0" indent="0">
              <a:buNone/>
            </a:pPr>
            <a:r>
              <a:rPr lang="ru-RU" dirty="0"/>
              <a:t>1 — поворот головы вправо — короткий шумный вдох носом</a:t>
            </a:r>
          </a:p>
          <a:p>
            <a:pPr marL="0" indent="0">
              <a:buNone/>
            </a:pPr>
            <a:r>
              <a:rPr lang="ru-RU" dirty="0"/>
              <a:t>2 — поворот головы влево — выдох через слегка открытые губы.</a:t>
            </a:r>
          </a:p>
          <a:p>
            <a:endParaRPr lang="ru-RU" dirty="0"/>
          </a:p>
        </p:txBody>
      </p:sp>
      <p:pic>
        <p:nvPicPr>
          <p:cNvPr id="5" name="Объект 4"/>
          <p:cNvPicPr>
            <a:picLocks noGrp="1" noChangeAspect="1"/>
          </p:cNvPicPr>
          <p:nvPr>
            <p:ph sz="half" idx="2"/>
          </p:nvPr>
        </p:nvPicPr>
        <p:blipFill>
          <a:blip r:embed="rId2"/>
          <a:stretch>
            <a:fillRect/>
          </a:stretch>
        </p:blipFill>
        <p:spPr>
          <a:xfrm>
            <a:off x="6661129" y="1318161"/>
            <a:ext cx="3717905" cy="5368099"/>
          </a:xfrm>
          <a:prstGeom prst="rect">
            <a:avLst/>
          </a:prstGeom>
        </p:spPr>
      </p:pic>
    </p:spTree>
    <p:extLst>
      <p:ext uri="{BB962C8B-B14F-4D97-AF65-F5344CB8AC3E}">
        <p14:creationId xmlns:p14="http://schemas.microsoft.com/office/powerpoint/2010/main" val="370728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«Регулировщик».</a:t>
            </a:r>
            <a:endParaRPr lang="ru-RU" b="1" dirty="0"/>
          </a:p>
        </p:txBody>
      </p:sp>
      <p:pic>
        <p:nvPicPr>
          <p:cNvPr id="5" name="Объект 4"/>
          <p:cNvPicPr>
            <a:picLocks noGrp="1" noChangeAspect="1"/>
          </p:cNvPicPr>
          <p:nvPr>
            <p:ph sz="half" idx="1"/>
          </p:nvPr>
        </p:nvPicPr>
        <p:blipFill>
          <a:blip r:embed="rId2"/>
          <a:stretch>
            <a:fillRect/>
          </a:stretch>
        </p:blipFill>
        <p:spPr>
          <a:xfrm>
            <a:off x="838200" y="1825625"/>
            <a:ext cx="4850081" cy="3918865"/>
          </a:xfrm>
          <a:prstGeom prst="rect">
            <a:avLst/>
          </a:prstGeom>
        </p:spPr>
      </p:pic>
      <p:sp>
        <p:nvSpPr>
          <p:cNvPr id="4" name="Объект 3"/>
          <p:cNvSpPr>
            <a:spLocks noGrp="1"/>
          </p:cNvSpPr>
          <p:nvPr>
            <p:ph sz="half" idx="2"/>
          </p:nvPr>
        </p:nvSpPr>
        <p:spPr/>
        <p:txBody>
          <a:bodyPr/>
          <a:lstStyle/>
          <a:p>
            <a:pPr marL="0" indent="0">
              <a:buNone/>
            </a:pPr>
            <a:r>
              <a:rPr lang="ru-RU" dirty="0"/>
              <a:t>Верный путь он нам покажет,</a:t>
            </a:r>
          </a:p>
          <a:p>
            <a:pPr marL="0" indent="0">
              <a:buNone/>
            </a:pPr>
            <a:r>
              <a:rPr lang="ru-RU" dirty="0"/>
              <a:t>Повороты все укажет.</a:t>
            </a:r>
          </a:p>
          <a:p>
            <a:pPr marL="0" indent="0">
              <a:buNone/>
            </a:pPr>
            <a:r>
              <a:rPr lang="ru-RU" dirty="0"/>
              <a:t>1 — правая рука вверх, левая рука в сторону — вдох через нос</a:t>
            </a:r>
          </a:p>
          <a:p>
            <a:pPr marL="0" indent="0">
              <a:buNone/>
            </a:pPr>
            <a:r>
              <a:rPr lang="ru-RU" dirty="0"/>
              <a:t>2 — левая рука вверх, правая рука в сторону — выдох + звук «р-р-р»</a:t>
            </a:r>
          </a:p>
          <a:p>
            <a:endParaRPr lang="ru-RU" dirty="0"/>
          </a:p>
        </p:txBody>
      </p:sp>
    </p:spTree>
    <p:extLst>
      <p:ext uri="{BB962C8B-B14F-4D97-AF65-F5344CB8AC3E}">
        <p14:creationId xmlns:p14="http://schemas.microsoft.com/office/powerpoint/2010/main" val="370414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Упражнение «</a:t>
            </a:r>
            <a:r>
              <a:rPr lang="ru-RU" b="1" dirty="0" smtClean="0"/>
              <a:t>Маятник».</a:t>
            </a:r>
            <a:endParaRPr lang="ru-RU" b="1" dirty="0"/>
          </a:p>
        </p:txBody>
      </p:sp>
      <p:sp>
        <p:nvSpPr>
          <p:cNvPr id="3" name="Объект 2"/>
          <p:cNvSpPr>
            <a:spLocks noGrp="1"/>
          </p:cNvSpPr>
          <p:nvPr>
            <p:ph sz="half" idx="1"/>
          </p:nvPr>
        </p:nvSpPr>
        <p:spPr/>
        <p:txBody>
          <a:bodyPr/>
          <a:lstStyle/>
          <a:p>
            <a:pPr marL="0" indent="0">
              <a:buNone/>
            </a:pPr>
            <a:r>
              <a:rPr lang="ru-RU" dirty="0"/>
              <a:t>Влево, вправо, влево, вправо,</a:t>
            </a:r>
          </a:p>
          <a:p>
            <a:pPr marL="0" indent="0">
              <a:buNone/>
            </a:pPr>
            <a:r>
              <a:rPr lang="ru-RU" dirty="0"/>
              <a:t>А затем начнём сначала.</a:t>
            </a:r>
          </a:p>
          <a:p>
            <a:pPr marL="0" indent="0">
              <a:buNone/>
            </a:pPr>
            <a:r>
              <a:rPr lang="ru-RU" dirty="0"/>
              <a:t>Руки на поясе — вдох</a:t>
            </a:r>
          </a:p>
          <a:p>
            <a:pPr marL="0" indent="0">
              <a:buNone/>
            </a:pPr>
            <a:r>
              <a:rPr lang="ru-RU" dirty="0"/>
              <a:t>1 — наклон вправо — выдох</a:t>
            </a:r>
          </a:p>
          <a:p>
            <a:pPr marL="0" indent="0">
              <a:buNone/>
            </a:pPr>
            <a:r>
              <a:rPr lang="ru-RU" dirty="0"/>
              <a:t>2 — руки на поясе — вдох</a:t>
            </a:r>
          </a:p>
          <a:p>
            <a:pPr marL="0" indent="0">
              <a:buNone/>
            </a:pPr>
            <a:r>
              <a:rPr lang="ru-RU" dirty="0"/>
              <a:t>3 — наклон влево — выдох</a:t>
            </a:r>
          </a:p>
          <a:p>
            <a:pPr marL="0" indent="0">
              <a:buNone/>
            </a:pPr>
            <a:r>
              <a:rPr lang="ru-RU" dirty="0"/>
              <a:t>4 — руки на поясе — вдох</a:t>
            </a:r>
          </a:p>
          <a:p>
            <a:pPr marL="0" indent="0">
              <a:buNone/>
            </a:pPr>
            <a:r>
              <a:rPr lang="ru-RU" dirty="0"/>
              <a:t>Выдох со звуком «т-у-у-х».</a:t>
            </a:r>
          </a:p>
          <a:p>
            <a:endParaRPr lang="ru-RU" dirty="0"/>
          </a:p>
          <a:p>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779809" y="1582737"/>
            <a:ext cx="4351338" cy="4351338"/>
          </a:xfrm>
          <a:prstGeom prst="rect">
            <a:avLst/>
          </a:prstGeom>
        </p:spPr>
      </p:pic>
    </p:spTree>
    <p:extLst>
      <p:ext uri="{BB962C8B-B14F-4D97-AF65-F5344CB8AC3E}">
        <p14:creationId xmlns:p14="http://schemas.microsoft.com/office/powerpoint/2010/main" val="325135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Упражнение  «Ходики»</a:t>
            </a:r>
            <a:endParaRPr lang="ru-RU" b="1" dirty="0"/>
          </a:p>
        </p:txBody>
      </p:sp>
      <p:sp>
        <p:nvSpPr>
          <p:cNvPr id="3" name="Объект 2"/>
          <p:cNvSpPr>
            <a:spLocks noGrp="1"/>
          </p:cNvSpPr>
          <p:nvPr>
            <p:ph sz="half" idx="1"/>
          </p:nvPr>
        </p:nvSpPr>
        <p:spPr/>
        <p:txBody>
          <a:bodyPr/>
          <a:lstStyle/>
          <a:p>
            <a:pPr marL="0" indent="0">
              <a:buNone/>
            </a:pPr>
            <a:r>
              <a:rPr lang="ru-RU" dirty="0" smtClean="0"/>
              <a:t>Ребенок стоит, чуть расставив ноги. Ручки движутся синхронно вперед и назад, изображая маятник. Малыш сопровождает свои действия словами «тик-так». Упражнение повторяется 10 раз. </a:t>
            </a:r>
            <a:endParaRPr lang="ru-RU" dirty="0"/>
          </a:p>
        </p:txBody>
      </p:sp>
      <p:pic>
        <p:nvPicPr>
          <p:cNvPr id="6" name="Объект 5"/>
          <p:cNvPicPr>
            <a:picLocks noGrp="1" noChangeAspect="1"/>
          </p:cNvPicPr>
          <p:nvPr>
            <p:ph sz="half" idx="2"/>
          </p:nvPr>
        </p:nvPicPr>
        <p:blipFill>
          <a:blip r:embed="rId2"/>
          <a:stretch>
            <a:fillRect/>
          </a:stretch>
        </p:blipFill>
        <p:spPr>
          <a:xfrm>
            <a:off x="6875813" y="1580357"/>
            <a:ext cx="2830162" cy="3630612"/>
          </a:xfrm>
          <a:prstGeom prst="rect">
            <a:avLst/>
          </a:prstGeom>
        </p:spPr>
      </p:pic>
    </p:spTree>
    <p:extLst>
      <p:ext uri="{BB962C8B-B14F-4D97-AF65-F5344CB8AC3E}">
        <p14:creationId xmlns:p14="http://schemas.microsoft.com/office/powerpoint/2010/main" val="287214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Упражнение  «Надуваем шарик». </a:t>
            </a:r>
            <a:endParaRPr lang="ru-RU" b="1" dirty="0"/>
          </a:p>
        </p:txBody>
      </p:sp>
      <p:sp>
        <p:nvSpPr>
          <p:cNvPr id="3" name="Объект 2"/>
          <p:cNvSpPr>
            <a:spLocks noGrp="1"/>
          </p:cNvSpPr>
          <p:nvPr>
            <p:ph sz="half" idx="1"/>
          </p:nvPr>
        </p:nvSpPr>
        <p:spPr/>
        <p:txBody>
          <a:bodyPr>
            <a:normAutofit/>
          </a:bodyPr>
          <a:lstStyle/>
          <a:p>
            <a:pPr marL="0" indent="0">
              <a:buNone/>
            </a:pPr>
            <a:r>
              <a:rPr lang="ru-RU" dirty="0" smtClean="0"/>
              <a:t>Воздушный шарик Можно выполнять сидя или стоя. Малыш делает глубокий вдох через нос, одновременно разводя руки в стороны, показывая, какой большой шарик получился. Шарик сдувается: ребенок плавно соединяет руки перед грудью и произносит  звук «</a:t>
            </a:r>
            <a:r>
              <a:rPr lang="ru-RU" dirty="0" err="1" smtClean="0"/>
              <a:t>ффф</a:t>
            </a:r>
            <a:r>
              <a:rPr lang="ru-RU" dirty="0" smtClean="0"/>
              <a:t>» </a:t>
            </a:r>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95059" y="1428976"/>
            <a:ext cx="4351338" cy="4351338"/>
          </a:xfrm>
          <a:prstGeom prst="rect">
            <a:avLst/>
          </a:prstGeom>
        </p:spPr>
      </p:pic>
    </p:spTree>
    <p:extLst>
      <p:ext uri="{BB962C8B-B14F-4D97-AF65-F5344CB8AC3E}">
        <p14:creationId xmlns:p14="http://schemas.microsoft.com/office/powerpoint/2010/main" val="259423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«Шарик лопнул» </a:t>
            </a:r>
            <a:endParaRPr lang="ru-RU" b="1" dirty="0"/>
          </a:p>
        </p:txBody>
      </p:sp>
      <p:sp>
        <p:nvSpPr>
          <p:cNvPr id="3" name="Объект 2"/>
          <p:cNvSpPr>
            <a:spLocks noGrp="1"/>
          </p:cNvSpPr>
          <p:nvPr>
            <p:ph sz="half" idx="1"/>
          </p:nvPr>
        </p:nvSpPr>
        <p:spPr/>
        <p:txBody>
          <a:bodyPr/>
          <a:lstStyle/>
          <a:p>
            <a:pPr marL="0" indent="0">
              <a:buNone/>
            </a:pPr>
            <a:r>
              <a:rPr lang="ru-RU" dirty="0"/>
              <a:t>Х</a:t>
            </a:r>
            <a:r>
              <a:rPr lang="ru-RU" dirty="0" smtClean="0"/>
              <a:t>лопаем в ладоши. Воздух выходит из шарика: малыш опускает руки, приседает, одновременно произнося звук «</a:t>
            </a:r>
            <a:r>
              <a:rPr lang="ru-RU" dirty="0" err="1" smtClean="0"/>
              <a:t>шшш</a:t>
            </a:r>
            <a:r>
              <a:rPr lang="ru-RU" dirty="0" smtClean="0"/>
              <a:t>» (губы при этом вытянуты «трубочкой»)</a:t>
            </a:r>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337949" y="1398114"/>
            <a:ext cx="4351338" cy="4351338"/>
          </a:xfrm>
          <a:prstGeom prst="rect">
            <a:avLst/>
          </a:prstGeom>
        </p:spPr>
      </p:pic>
    </p:spTree>
    <p:extLst>
      <p:ext uri="{BB962C8B-B14F-4D97-AF65-F5344CB8AC3E}">
        <p14:creationId xmlns:p14="http://schemas.microsoft.com/office/powerpoint/2010/main" val="37410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«Курочка»</a:t>
            </a:r>
            <a:endParaRPr lang="ru-RU" b="1" dirty="0"/>
          </a:p>
        </p:txBody>
      </p:sp>
      <p:sp>
        <p:nvSpPr>
          <p:cNvPr id="3" name="Объект 2"/>
          <p:cNvSpPr>
            <a:spLocks noGrp="1"/>
          </p:cNvSpPr>
          <p:nvPr>
            <p:ph sz="half" idx="1"/>
          </p:nvPr>
        </p:nvSpPr>
        <p:spPr/>
        <p:txBody>
          <a:bodyPr/>
          <a:lstStyle/>
          <a:p>
            <a:pPr marL="0" indent="0">
              <a:buNone/>
            </a:pPr>
            <a:r>
              <a:rPr lang="ru-RU" dirty="0" smtClean="0"/>
              <a:t>Упражнение выполняется стоя. На вдохе ребенок широко разводит руки, словно курочка крылья, на выдохе – наклоняется вперед, голова и руки свободно опускаются. Малыш произносит «</a:t>
            </a:r>
            <a:r>
              <a:rPr lang="ru-RU" dirty="0" err="1" smtClean="0"/>
              <a:t>тах-тах-тах</a:t>
            </a:r>
            <a:r>
              <a:rPr lang="ru-RU" dirty="0" smtClean="0"/>
              <a:t>», при этом хлопая себя по коленкам. </a:t>
            </a:r>
            <a:endParaRPr lang="ru-RU" dirty="0"/>
          </a:p>
        </p:txBody>
      </p:sp>
      <p:pic>
        <p:nvPicPr>
          <p:cNvPr id="6" name="Объект 5"/>
          <p:cNvPicPr>
            <a:picLocks noGrp="1" noChangeAspect="1"/>
          </p:cNvPicPr>
          <p:nvPr>
            <p:ph sz="half" idx="2"/>
          </p:nvPr>
        </p:nvPicPr>
        <p:blipFill>
          <a:blip r:embed="rId2"/>
          <a:stretch>
            <a:fillRect/>
          </a:stretch>
        </p:blipFill>
        <p:spPr>
          <a:xfrm>
            <a:off x="6246422" y="1825625"/>
            <a:ext cx="3538846" cy="3554645"/>
          </a:xfrm>
          <a:prstGeom prst="rect">
            <a:avLst/>
          </a:prstGeom>
        </p:spPr>
      </p:pic>
      <p:pic>
        <p:nvPicPr>
          <p:cNvPr id="4" name="Рисунок 3"/>
          <p:cNvPicPr>
            <a:picLocks noChangeAspect="1"/>
          </p:cNvPicPr>
          <p:nvPr/>
        </p:nvPicPr>
        <p:blipFill>
          <a:blip r:embed="rId3"/>
          <a:stretch>
            <a:fillRect/>
          </a:stretch>
        </p:blipFill>
        <p:spPr>
          <a:xfrm>
            <a:off x="9612642" y="5010150"/>
            <a:ext cx="2466975" cy="1847850"/>
          </a:xfrm>
          <a:prstGeom prst="rect">
            <a:avLst/>
          </a:prstGeom>
        </p:spPr>
      </p:pic>
    </p:spTree>
    <p:extLst>
      <p:ext uri="{BB962C8B-B14F-4D97-AF65-F5344CB8AC3E}">
        <p14:creationId xmlns:p14="http://schemas.microsoft.com/office/powerpoint/2010/main" val="155781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«Веселый паровозик» </a:t>
            </a:r>
            <a:endParaRPr lang="ru-RU" b="1" dirty="0"/>
          </a:p>
        </p:txBody>
      </p:sp>
      <p:sp>
        <p:nvSpPr>
          <p:cNvPr id="3" name="Объект 2"/>
          <p:cNvSpPr>
            <a:spLocks noGrp="1"/>
          </p:cNvSpPr>
          <p:nvPr>
            <p:ph sz="half" idx="1"/>
          </p:nvPr>
        </p:nvSpPr>
        <p:spPr/>
        <p:txBody>
          <a:bodyPr/>
          <a:lstStyle/>
          <a:p>
            <a:pPr marL="0" indent="0">
              <a:buNone/>
            </a:pPr>
            <a:r>
              <a:rPr lang="ru-RU" dirty="0" smtClean="0"/>
              <a:t>Малыш ходит по комнате, двигая попеременно согнутыми в локтях руками и имитирует «пыхтение» паровозика: «</a:t>
            </a:r>
            <a:r>
              <a:rPr lang="ru-RU" dirty="0" err="1" smtClean="0"/>
              <a:t>чух-чух-чух</a:t>
            </a:r>
            <a:r>
              <a:rPr lang="ru-RU" dirty="0" smtClean="0"/>
              <a:t>». </a:t>
            </a:r>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19800" y="1599727"/>
            <a:ext cx="5181600" cy="3663103"/>
          </a:xfrm>
          <a:prstGeom prst="rect">
            <a:avLst/>
          </a:prstGeom>
        </p:spPr>
      </p:pic>
    </p:spTree>
    <p:extLst>
      <p:ext uri="{BB962C8B-B14F-4D97-AF65-F5344CB8AC3E}">
        <p14:creationId xmlns:p14="http://schemas.microsoft.com/office/powerpoint/2010/main" val="308068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«Остановка – станция» </a:t>
            </a:r>
            <a:endParaRPr lang="ru-RU" b="1" dirty="0"/>
          </a:p>
        </p:txBody>
      </p:sp>
      <p:sp>
        <p:nvSpPr>
          <p:cNvPr id="3" name="Объект 2"/>
          <p:cNvSpPr>
            <a:spLocks noGrp="1"/>
          </p:cNvSpPr>
          <p:nvPr>
            <p:ph sz="half" idx="1"/>
          </p:nvPr>
        </p:nvSpPr>
        <p:spPr/>
        <p:txBody>
          <a:bodyPr/>
          <a:lstStyle/>
          <a:p>
            <a:pPr marL="0" indent="0">
              <a:buNone/>
            </a:pPr>
            <a:r>
              <a:rPr lang="ru-RU" dirty="0"/>
              <a:t>Р</a:t>
            </a:r>
            <a:r>
              <a:rPr lang="ru-RU" dirty="0" smtClean="0"/>
              <a:t>ебенок громко произносит «Ту-</a:t>
            </a:r>
            <a:r>
              <a:rPr lang="ru-RU" dirty="0" err="1" smtClean="0"/>
              <a:t>туууу</a:t>
            </a:r>
            <a:r>
              <a:rPr lang="ru-RU" dirty="0" smtClean="0"/>
              <a:t>!». Можно продолжать двигаться дальше. Будет намного веселее, если к «паровозику» присоединится «вагончик». Игра продолжается полминуты</a:t>
            </a:r>
            <a:endParaRPr lang="ru-RU" dirty="0"/>
          </a:p>
        </p:txBody>
      </p:sp>
      <p:pic>
        <p:nvPicPr>
          <p:cNvPr id="5" name="Объект 4"/>
          <p:cNvPicPr>
            <a:picLocks noGrp="1" noChangeAspect="1"/>
          </p:cNvPicPr>
          <p:nvPr>
            <p:ph sz="half" idx="2"/>
          </p:nvPr>
        </p:nvPicPr>
        <p:blipFill>
          <a:blip r:embed="rId2"/>
          <a:stretch>
            <a:fillRect/>
          </a:stretch>
        </p:blipFill>
        <p:spPr>
          <a:xfrm>
            <a:off x="7266276" y="1825625"/>
            <a:ext cx="3148384" cy="3079036"/>
          </a:xfrm>
          <a:prstGeom prst="rect">
            <a:avLst/>
          </a:prstGeom>
        </p:spPr>
      </p:pic>
    </p:spTree>
    <p:extLst>
      <p:ext uri="{BB962C8B-B14F-4D97-AF65-F5344CB8AC3E}">
        <p14:creationId xmlns:p14="http://schemas.microsoft.com/office/powerpoint/2010/main" val="34475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Комплекс упражнений дыхательной гимнастики для детей от 2 до 3 лет </a:t>
            </a:r>
            <a:endParaRPr lang="ru-RU" b="1" dirty="0"/>
          </a:p>
        </p:txBody>
      </p:sp>
      <p:sp>
        <p:nvSpPr>
          <p:cNvPr id="3" name="Объект 2"/>
          <p:cNvSpPr>
            <a:spLocks noGrp="1"/>
          </p:cNvSpPr>
          <p:nvPr>
            <p:ph sz="half" idx="1"/>
          </p:nvPr>
        </p:nvSpPr>
        <p:spPr/>
        <p:txBody>
          <a:bodyPr/>
          <a:lstStyle/>
          <a:p>
            <a:pPr marL="0" indent="0">
              <a:buNone/>
            </a:pPr>
            <a:r>
              <a:rPr lang="ru-RU" b="1" dirty="0" err="1" smtClean="0"/>
              <a:t>Упражнение«Хомячок</a:t>
            </a:r>
            <a:r>
              <a:rPr lang="ru-RU" dirty="0" smtClean="0"/>
              <a:t>».</a:t>
            </a:r>
          </a:p>
          <a:p>
            <a:pPr marL="0" indent="0">
              <a:buNone/>
            </a:pPr>
            <a:r>
              <a:rPr lang="ru-RU" dirty="0" smtClean="0"/>
              <a:t>Хомячок несет зерно в норку: малыш проходит 10-15 шагов, надув щеки. Складывает зернышки в </a:t>
            </a:r>
            <a:r>
              <a:rPr lang="ru-RU" dirty="0" err="1" smtClean="0"/>
              <a:t>кладовочку</a:t>
            </a:r>
            <a:r>
              <a:rPr lang="ru-RU" dirty="0" smtClean="0"/>
              <a:t>: ребенок хлопает себя по щекам, выпуская воздух. Снова идет за зернышками: проходит несколько шагов, дыша носом. </a:t>
            </a:r>
            <a:endParaRPr lang="ru-RU" dirty="0"/>
          </a:p>
        </p:txBody>
      </p:sp>
      <p:pic>
        <p:nvPicPr>
          <p:cNvPr id="5" name="Объект 4"/>
          <p:cNvPicPr>
            <a:picLocks noGrp="1" noChangeAspect="1"/>
          </p:cNvPicPr>
          <p:nvPr>
            <p:ph sz="half" idx="2"/>
          </p:nvPr>
        </p:nvPicPr>
        <p:blipFill>
          <a:blip r:embed="rId2"/>
          <a:stretch>
            <a:fillRect/>
          </a:stretch>
        </p:blipFill>
        <p:spPr>
          <a:xfrm>
            <a:off x="6425639" y="1937957"/>
            <a:ext cx="4368660" cy="3382188"/>
          </a:xfrm>
          <a:prstGeom prst="rect">
            <a:avLst/>
          </a:prstGeom>
        </p:spPr>
      </p:pic>
    </p:spTree>
    <p:extLst>
      <p:ext uri="{BB962C8B-B14F-4D97-AF65-F5344CB8AC3E}">
        <p14:creationId xmlns:p14="http://schemas.microsoft.com/office/powerpoint/2010/main" val="39294298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63</TotalTime>
  <Words>1241</Words>
  <Application>Microsoft Office PowerPoint</Application>
  <PresentationFormat>Произвольный</PresentationFormat>
  <Paragraphs>78</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Дыхательная гимнастика для детей дошкольников.</vt:lpstr>
      <vt:lpstr>Дыхательная гимнастика для детей до 2 лет.</vt:lpstr>
      <vt:lpstr>                      Упражнение  «Ходики»</vt:lpstr>
      <vt:lpstr>          Упражнение  «Надуваем шарик». </vt:lpstr>
      <vt:lpstr>Упражнение «Шарик лопнул» </vt:lpstr>
      <vt:lpstr>Упражнение «Курочка»</vt:lpstr>
      <vt:lpstr>Упражнение «Веселый паровозик» </vt:lpstr>
      <vt:lpstr>Упражнение «Остановка – станция» </vt:lpstr>
      <vt:lpstr>Комплекс упражнений дыхательной гимнастики для детей от 2 до 3 лет </vt:lpstr>
      <vt:lpstr>Комплекс упражнений дыхательной гимнастики для детей  от 2 до 3 лет </vt:lpstr>
      <vt:lpstr>Дыхательная гимнастика Стрельниковой для детей</vt:lpstr>
      <vt:lpstr>Упражнение «Ладошки». </vt:lpstr>
      <vt:lpstr>Упражнение «Погончики». </vt:lpstr>
      <vt:lpstr>Упражнение «Насос». </vt:lpstr>
      <vt:lpstr>Игры и упражнения, тренирующие органы дыхания детей дошкольного возраста 2-4 года </vt:lpstr>
      <vt:lpstr>Упражнение «Водолаз». </vt:lpstr>
      <vt:lpstr>Упражнение «Розочка и одуванчик». </vt:lpstr>
      <vt:lpstr>Упражнение «Дракон». </vt:lpstr>
      <vt:lpstr>Упражнение «Брось мяч». </vt:lpstr>
      <vt:lpstr>Игры и упражнения для дыхания в стихах Дыхательная гимнастика в стихах принесёт дошкольникам и удовольствие, и пользу. Попробуйте сделать с ребёнком такой комплекс упражнений: </vt:lpstr>
      <vt:lpstr> Упражнение «Ёжик» </vt:lpstr>
      <vt:lpstr>Упражнение «Регулировщик».</vt:lpstr>
      <vt:lpstr>Упражнение «Маятник».</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Дыхательная гимнастика для детей до 2 лет.</dc:title>
  <dc:creator>музыка</dc:creator>
  <cp:lastModifiedBy>123</cp:lastModifiedBy>
  <cp:revision>12</cp:revision>
  <dcterms:created xsi:type="dcterms:W3CDTF">2017-09-04T08:57:05Z</dcterms:created>
  <dcterms:modified xsi:type="dcterms:W3CDTF">2019-11-24T16:10:28Z</dcterms:modified>
</cp:coreProperties>
</file>