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8" r:id="rId2"/>
    <p:sldId id="345" r:id="rId3"/>
    <p:sldId id="346" r:id="rId4"/>
    <p:sldId id="348" r:id="rId5"/>
    <p:sldId id="347" r:id="rId6"/>
    <p:sldId id="352" r:id="rId7"/>
    <p:sldId id="330" r:id="rId8"/>
    <p:sldId id="338" r:id="rId9"/>
    <p:sldId id="332" r:id="rId10"/>
    <p:sldId id="334" r:id="rId11"/>
    <p:sldId id="342" r:id="rId12"/>
    <p:sldId id="34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56" autoAdjust="0"/>
    <p:restoredTop sz="94667" autoAdjust="0"/>
  </p:normalViewPr>
  <p:slideViewPr>
    <p:cSldViewPr>
      <p:cViewPr>
        <p:scale>
          <a:sx n="60" d="100"/>
          <a:sy n="60" d="100"/>
        </p:scale>
        <p:origin x="-108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14404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43834" y="6356350"/>
            <a:ext cx="1042966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Т.И.Жарова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357158" y="357166"/>
            <a:ext cx="8424000" cy="621510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48680"/>
            <a:ext cx="7812000" cy="592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 descr="C:\Users\Митя\AppData\Local\Microsoft\Windows\Temporary Internet Files\Content.IE5\F648H4P2\MC900437824[1]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 rot="14617726">
            <a:off x="6540730" y="4321022"/>
            <a:ext cx="1908000" cy="2524346"/>
          </a:xfrm>
          <a:prstGeom prst="rect">
            <a:avLst/>
          </a:prstGeom>
          <a:noFill/>
        </p:spPr>
      </p:pic>
      <p:pic>
        <p:nvPicPr>
          <p:cNvPr id="4100" name="Picture 4" descr="D:\открытки, цв картинки\0_a4fff_5a91d94b_XL.pn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7020272" y="3573016"/>
            <a:ext cx="1727832" cy="2448000"/>
          </a:xfrm>
          <a:prstGeom prst="rect">
            <a:avLst/>
          </a:prstGeom>
          <a:noFill/>
        </p:spPr>
      </p:pic>
      <p:sp>
        <p:nvSpPr>
          <p:cNvPr id="8" name="Облако 7"/>
          <p:cNvSpPr/>
          <p:nvPr/>
        </p:nvSpPr>
        <p:spPr>
          <a:xfrm rot="609882">
            <a:off x="3264096" y="13603"/>
            <a:ext cx="5643618" cy="3179734"/>
          </a:xfrm>
          <a:prstGeom prst="cloud">
            <a:avLst/>
          </a:prstGeom>
          <a:gradFill flip="none" rotWithShape="1">
            <a:gsLst>
              <a:gs pos="0">
                <a:srgbClr val="5E9EFF"/>
              </a:gs>
              <a:gs pos="0">
                <a:schemeClr val="tx2">
                  <a:alpha val="67000"/>
                </a:schemeClr>
              </a:gs>
              <a:gs pos="0">
                <a:schemeClr val="accent5"/>
              </a:gs>
              <a:gs pos="0">
                <a:schemeClr val="tx2">
                  <a:alpha val="65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3600" b="1" dirty="0" smtClean="0">
                <a:solidFill>
                  <a:srgbClr val="001746"/>
                </a:solidFill>
                <a:latin typeface="Cambria" pitchFamily="18" charset="0"/>
              </a:rPr>
              <a:t>Играем</a:t>
            </a:r>
          </a:p>
          <a:p>
            <a:pPr algn="ctr"/>
            <a:r>
              <a:rPr lang="ru-RU" sz="3600" b="1" dirty="0" smtClean="0">
                <a:solidFill>
                  <a:srgbClr val="001746"/>
                </a:solidFill>
                <a:latin typeface="Cambria" pitchFamily="18" charset="0"/>
              </a:rPr>
              <a:t> </a:t>
            </a:r>
            <a:r>
              <a:rPr lang="ru-RU" sz="3600" b="1" smtClean="0">
                <a:solidFill>
                  <a:srgbClr val="001746"/>
                </a:solidFill>
                <a:latin typeface="Cambria" pitchFamily="18" charset="0"/>
              </a:rPr>
              <a:t>с пальчиками -  </a:t>
            </a:r>
            <a:endParaRPr lang="ru-RU" sz="3600" b="1" dirty="0" smtClean="0">
              <a:solidFill>
                <a:srgbClr val="001746"/>
              </a:solidFill>
              <a:latin typeface="Cambria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1746"/>
                </a:solidFill>
                <a:latin typeface="Cambria" pitchFamily="18" charset="0"/>
              </a:rPr>
              <a:t>развиваем речь!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4427984" y="3573336"/>
            <a:ext cx="233514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l="9610" t="8392" r="13510" b="14728"/>
          <a:stretch>
            <a:fillRect/>
          </a:stretch>
        </p:blipFill>
        <p:spPr bwMode="auto">
          <a:xfrm rot="20070678">
            <a:off x="149066" y="86186"/>
            <a:ext cx="2412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 descr="C:\Users\Митя\AppData\Local\Microsoft\Windows\Temporary Internet Files\Content.IE5\4MY2MYSY\MC90012332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072" y="4581128"/>
            <a:ext cx="1547664" cy="18056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МОТОРИКИ.  РАЗВИТИЕ РЕЧИ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http://www.baby.ru/storage/1/b/9/b/171306.12708103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56992"/>
            <a:ext cx="3886200" cy="274320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0244" name="Picture 4" descr="b722d3b45c Детская аппликация из из картона и рваной бумаги   бумажная мозаика"/>
          <p:cNvPicPr>
            <a:picLocks noChangeAspect="1" noChangeArrowheads="1"/>
          </p:cNvPicPr>
          <p:nvPr/>
        </p:nvPicPr>
        <p:blipFill>
          <a:blip r:embed="rId3" cstate="print"/>
          <a:srcRect l="4304" t="1264" b="5185"/>
          <a:stretch>
            <a:fillRect/>
          </a:stretch>
        </p:blipFill>
        <p:spPr bwMode="auto">
          <a:xfrm>
            <a:off x="4788024" y="1988840"/>
            <a:ext cx="3732153" cy="4140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Графические упражнения, штриховка способствуют развитию мелких мышц пальцев и кисти руки, глазомера, зрительного и слухового внимания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643182"/>
            <a:ext cx="3786214" cy="35719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083" y="3786190"/>
            <a:ext cx="3219255" cy="2412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ГРАФИЧЕСКИЕ УПРАЖНЕНИЯ,</a:t>
            </a:r>
          </a:p>
          <a:p>
            <a:pPr algn="ctr"/>
            <a:r>
              <a:rPr lang="ru-RU" sz="32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ШТРИХОВКА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2214578" cy="264320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357694"/>
            <a:ext cx="4429156" cy="207170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2" descr="D:\фотографии\здоровье\DSC03931.JPG"/>
          <p:cNvPicPr>
            <a:picLocks noChangeAspect="1" noChangeArrowheads="1"/>
          </p:cNvPicPr>
          <p:nvPr/>
        </p:nvPicPr>
        <p:blipFill>
          <a:blip r:embed="rId4" cstate="email">
            <a:lum bright="30000" contrast="30000"/>
          </a:blip>
          <a:srcRect/>
          <a:stretch>
            <a:fillRect/>
          </a:stretch>
        </p:blipFill>
        <p:spPr bwMode="auto">
          <a:xfrm>
            <a:off x="3643306" y="1784449"/>
            <a:ext cx="1714512" cy="23589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500174"/>
            <a:ext cx="2214578" cy="2694141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84432" y="3068960"/>
            <a:ext cx="7776000" cy="29520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683568" y="548680"/>
            <a:ext cx="7776864" cy="25200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«Ум ребёнка находится на кончиках его пальцев».</a:t>
            </a:r>
          </a:p>
          <a:p>
            <a:pPr algn="r">
              <a:lnSpc>
                <a:spcPct val="80000"/>
              </a:lnSpc>
            </a:pPr>
            <a:r>
              <a:rPr lang="ru-RU" sz="3600" i="1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                          В.А.Сухомлинский</a:t>
            </a:r>
          </a:p>
          <a:p>
            <a:pPr algn="ctr"/>
            <a:endParaRPr lang="ru-RU" i="1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429000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«Движения руки всегда тесно связаны с речью и способствуют её развитию».</a:t>
            </a:r>
          </a:p>
          <a:p>
            <a:pPr algn="r"/>
            <a:r>
              <a:rPr lang="ru-RU" sz="3600" i="1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                          В.М.Бехтерев</a:t>
            </a:r>
            <a:endParaRPr lang="ru-RU" sz="3600" i="1">
              <a:solidFill>
                <a:srgbClr val="6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1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Наша речь имеет неврологические основы.</a:t>
            </a:r>
          </a:p>
          <a:p>
            <a:pPr algn="just">
              <a:defRPr/>
            </a:pP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Головной мозг - это высший отдел нервной системы. Он управляет деятельностью всех структур нервной системы, в том числе и речью.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19" y="2276871"/>
            <a:ext cx="5040000" cy="422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992888" cy="470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РЕЧЕВЫЕ ЦЕНТРЫ:</a:t>
            </a:r>
          </a:p>
          <a:p>
            <a:pPr>
              <a:buFont typeface="Wingdings" pitchFamily="2" charset="2"/>
              <a:buChar char="v"/>
            </a:pPr>
            <a:r>
              <a:rPr lang="ru-RU" sz="280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 зона Брока - 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 моторная зона,</a:t>
            </a:r>
          </a:p>
          <a:p>
            <a:pPr>
              <a:buFont typeface="Wingdings" pitchFamily="2" charset="2"/>
              <a:buChar char="v"/>
            </a:pPr>
            <a:r>
              <a:rPr lang="ru-RU" sz="280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 зона  Вернике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понимание речи</a:t>
            </a:r>
          </a:p>
          <a:p>
            <a:endParaRPr lang="ru-RU" sz="105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 моторная зона Брока находится в непосредственной близости  от двигательной зоны коры головного мозга.</a:t>
            </a:r>
          </a:p>
          <a:p>
            <a:pPr algn="just">
              <a:defRPr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Поэтому наша речь и моторика  (движение) тесно взаимосвязаны и развиваются параллельно.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861336"/>
            <a:ext cx="5345305" cy="273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ds148.ucoz.ru/kartinki/g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4896">
            <a:off x="670562" y="4399693"/>
            <a:ext cx="2576014" cy="183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764704"/>
            <a:ext cx="4176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М.М.Кольцова в работе «Ребёнок учится говорить» указывает на то, что речевые области формируются под влиянием кинес-тетических импуль-сов от пальцев рук. </a:t>
            </a:r>
          </a:p>
        </p:txBody>
      </p:sp>
      <p:pic>
        <p:nvPicPr>
          <p:cNvPr id="1026" name="Picture 2" descr="Игры с пальчиками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22" y="1124744"/>
            <a:ext cx="3803830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5445224"/>
            <a:ext cx="511256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endPara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692696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smtClean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Учёными была выявлена закономерность: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2204864"/>
          <a:ext cx="6096000" cy="157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ru-RU" sz="3600" i="1" smtClean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если</a:t>
                      </a:r>
                      <a:r>
                        <a:rPr lang="ru-RU" sz="3600" i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 движений</a:t>
                      </a: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ru-RU" sz="3600" i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пальцев соответствует возрасту, 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4293096"/>
          <a:ext cx="6096000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65618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defRPr/>
                      </a:pPr>
                      <a:r>
                        <a:rPr lang="ru-RU" sz="3600" i="1" smtClean="0">
                          <a:solidFill>
                            <a:srgbClr val="6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</a:t>
                      </a:r>
                      <a:r>
                        <a:rPr lang="ru-RU" sz="3600" i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речевое развитие находится в пределах </a:t>
                      </a:r>
                    </a:p>
                    <a:p>
                      <a:pPr algn="just">
                        <a:lnSpc>
                          <a:spcPct val="90000"/>
                        </a:lnSpc>
                        <a:defRPr/>
                      </a:pPr>
                      <a:r>
                        <a:rPr lang="ru-RU" sz="3600" i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нормы и наоборот.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740352" y="1340768"/>
            <a:ext cx="900000" cy="1600200"/>
          </a:xfrm>
          <a:prstGeom prst="curvedLeftArrow">
            <a:avLst>
              <a:gd name="adj1" fmla="val 20000"/>
              <a:gd name="adj2" fmla="val 40000"/>
              <a:gd name="adj3" fmla="val 39683"/>
            </a:avLst>
          </a:prstGeom>
          <a:solidFill>
            <a:srgbClr val="FFFF00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81621" y="3185947"/>
            <a:ext cx="900000" cy="1602000"/>
          </a:xfrm>
          <a:prstGeom prst="curvedRightArrow">
            <a:avLst>
              <a:gd name="adj1" fmla="val 28231"/>
              <a:gd name="adj2" fmla="val 48231"/>
              <a:gd name="adj3" fmla="val 42208"/>
            </a:avLst>
          </a:prstGeom>
          <a:solidFill>
            <a:srgbClr val="FFFF00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МОТОРИКИ.  РАЗВИТИЕ РЕЧИ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rcRect r="-558"/>
          <a:stretch>
            <a:fillRect/>
          </a:stretch>
        </p:blipFill>
        <p:spPr bwMode="auto">
          <a:xfrm>
            <a:off x="5436096" y="4149080"/>
            <a:ext cx="2735612" cy="2160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6386" name="Picture 2" descr="http://www.iiiopox.ru/wp-content/uploads/2008/06/dsc021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60225" y="1953016"/>
            <a:ext cx="3283783" cy="1620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6388" name="Picture 4" descr="http://345-games.ru/wp-content/uploads/2012/05/lepka-iz-plastilin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1881056"/>
            <a:ext cx="2717516" cy="2052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8" name="Picture 2" descr="Куклы пальчиковые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3789320"/>
            <a:ext cx="3530645" cy="2520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МОТОРИКИ.  РАЗВИТИЕ РЕЧИ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231" y="1947942"/>
            <a:ext cx="2926871" cy="2124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705" y="4199082"/>
            <a:ext cx="3641195" cy="2016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175" y="2039082"/>
            <a:ext cx="3018321" cy="4176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МОТОРИКИ.  РАЗВИТИЕ РЕЧИ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оригами птиц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01664" y="1916832"/>
            <a:ext cx="3182304" cy="2052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2292" name="Picture 4" descr="http://banana.by/uploads/posts/2009-03/1235994205_pict77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42753" y="2060848"/>
            <a:ext cx="2857639" cy="4356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Picture 2" descr="D:\фотографии\здоровье\DSC039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041336"/>
            <a:ext cx="3216000" cy="2412000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110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Танюшка</dc:creator>
  <cp:lastModifiedBy>Танюша</cp:lastModifiedBy>
  <cp:revision>145</cp:revision>
  <dcterms:created xsi:type="dcterms:W3CDTF">2011-12-27T14:19:39Z</dcterms:created>
  <dcterms:modified xsi:type="dcterms:W3CDTF">2014-05-11T08:34:03Z</dcterms:modified>
</cp:coreProperties>
</file>